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4" r:id="rId5"/>
    <p:sldId id="275" r:id="rId6"/>
    <p:sldId id="259" r:id="rId7"/>
    <p:sldId id="260" r:id="rId8"/>
    <p:sldId id="261" r:id="rId9"/>
    <p:sldId id="262" r:id="rId10"/>
    <p:sldId id="263" r:id="rId11"/>
    <p:sldId id="268" r:id="rId12"/>
    <p:sldId id="269" r:id="rId13"/>
    <p:sldId id="270" r:id="rId14"/>
    <p:sldId id="271" r:id="rId15"/>
    <p:sldId id="264" r:id="rId16"/>
    <p:sldId id="265" r:id="rId17"/>
    <p:sldId id="266" r:id="rId18"/>
    <p:sldId id="267" r:id="rId19"/>
    <p:sldId id="27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59"/>
  </p:normalViewPr>
  <p:slideViewPr>
    <p:cSldViewPr snapToGrid="0">
      <p:cViewPr varScale="1">
        <p:scale>
          <a:sx n="93" d="100"/>
          <a:sy n="93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5DAFE9-CEDB-1010-59E2-0634FCBD0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88BC47B-7439-57FB-A174-8580C5A7B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50E76-4937-5119-280A-89ED07B8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E5D488-F1CC-319A-9BEB-67AFB09E7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46F6BE-96DC-CAA4-91ED-18089822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66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DC9DC-8751-7814-329A-7702ADBD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D37E0D-9BBE-C539-13BC-7E465EC7B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F79C6C-B2F0-73C1-541F-B4765364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99B28F-2106-2813-3CCD-C10D0F60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0E28B4-0DD5-E605-5306-EC7B78A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84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8A28FC4-4E8C-4D96-528D-B2BB2C9DE0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689042-3B71-7C5E-0A11-2858E39AF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751231-CD2E-BA86-5D5A-21109C6D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6B1831-A88B-363A-C0EB-2C209A4D3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E0709A-FC2E-945D-2B0A-4CC6C0E5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36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72D27F-CF6D-88C2-1628-4703B50D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7FCADD-7039-A9A4-5479-58A34175B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2831A2-2547-22E8-1571-8AF9D119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1F1554-2369-D503-D308-791BF024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E27034-4FE1-8B9F-7C5A-2B131FD5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47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A89B3-533E-0247-B97D-1B9AF7B7F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FDCCA6-C95C-F5D2-D709-E99D5CA03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21D175-BE6B-CD68-B4FD-6E0DE9F04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61278D-C680-F990-8ABF-552CC44D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F08CE2-451E-2C58-0E5C-FE0B82BE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55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D00EC-EC64-5287-B80E-B2AEF089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70E94D-5965-8A36-F2CB-294B1AD2D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D01EE3-4A02-7F90-ECBF-3C2B8AE4F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C55AF8-E2D3-6B96-9A78-E3ADA4699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434DB4-E829-D0E0-5C57-F472C2C0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576986-4B8D-8411-A99D-1667393B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99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230100-0EAF-FF35-4F54-84719656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6BBF4D-E74C-CE16-9626-94BFA964C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C04BC2-F7F3-2ED8-80E8-077F90255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DAA8524-62F5-47F4-CE99-892604B427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78BBE6-47EB-83CF-A096-2F59F7667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5E18D2E-16D1-089D-C027-4B92438B5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1940395-ED31-7321-63D2-B646A2F51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3EFC74-0D36-7519-04D5-343C8E33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57150A-D836-08CE-E90A-92B4CF65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0A21748-9477-721F-CFA6-1704839E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C18161-3A5F-A27D-C846-2CBCD65F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50627D-8FBB-6313-4F08-4B1B474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22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7D858C0-05FA-361D-7558-A730421C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DE01A5-53FD-9FA1-A3A3-0EB4F0B5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36208C-C6B1-FB8A-9AF2-9A9047CE1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98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C2906-4391-59FC-6012-A6977B55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3DDABF-2CAB-6951-0779-37F827C74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CBC6E6-F143-6BB6-0D68-1E5EC3B74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CBCB21-6DFA-5950-F303-7B18FAD63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17743F-D35D-091C-E81F-8DC8CC6D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0FA86A-27F5-35B5-F538-49906AAE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83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7FF88-8251-1633-75EE-E75912B4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C754335-529A-6B51-8AD5-7389C30FC1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261847-5147-4CD6-08A6-7BA835909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5A28DB-5BD7-025F-CA31-CA3022735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9E0EE4-6858-88D4-2B37-ED4D1E98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69F4A7-CA21-A9A6-B5E8-8BBE6C22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37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AFA53E-0F9B-6D28-88F4-6C0E0402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BF02E3-E171-9B5B-1963-AE8DDF2C8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915B76-D260-393D-3D56-607AAB1BF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09FD5-ABC5-EA4A-905F-D213DF0BF960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1969B3-793C-7B4C-0890-6291EFE24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D8F941-A956-7F1B-B132-D0296864F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D8D78-2777-B741-B040-A80D7C895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95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6765B6-7DB7-0683-F71F-1DFB09468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63" y="2065276"/>
            <a:ext cx="12029955" cy="333717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fr-FR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b="1" kern="1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 DES BESOINS EN MEDECINE ET CHIRURGIE PELVI-PERINEALE AU CENTRE DE SANTE NABIL CHOUCAIR, DAKAR, SENEGAL</a:t>
            </a:r>
            <a:br>
              <a:rPr lang="fr-SN" sz="3600" kern="1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3600" dirty="0">
              <a:solidFill>
                <a:srgbClr val="7030A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8DD13D-A949-0BAC-68CE-23069FDD8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5285" y="5960170"/>
            <a:ext cx="7514896" cy="643759"/>
          </a:xfrm>
        </p:spPr>
        <p:txBody>
          <a:bodyPr>
            <a:normAutofit fontScale="92500" lnSpcReduction="20000"/>
          </a:bodyPr>
          <a:lstStyle/>
          <a:p>
            <a:endParaRPr lang="fr-FR" sz="1400" b="1" u="sng" kern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b="1" u="sng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GASSAMA</a:t>
            </a:r>
            <a:r>
              <a:rPr lang="fr-FR" sz="14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LIVERA, M CISSE, A A DIOUF, A DIOUF, R SY</a:t>
            </a:r>
            <a:br>
              <a:rPr lang="fr-SN" sz="14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6" descr="age1image8424">
            <a:extLst>
              <a:ext uri="{FF2B5EF4-FFF2-40B4-BE49-F238E27FC236}">
                <a16:creationId xmlns:a16="http://schemas.microsoft.com/office/drawing/2014/main" id="{F181DD85-A071-CA65-B6D8-27CEA00D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812" y="50217"/>
            <a:ext cx="2063119" cy="191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691ED2-DED3-6A54-C5F0-D98EF035F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714" y="5402447"/>
            <a:ext cx="1827485" cy="13685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FCEF5B-F446-82E9-AE7D-3F19C05B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01" y="5402448"/>
            <a:ext cx="2211457" cy="1455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75E872-1A6E-BAFF-F563-05D541CE7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714" y="-10019"/>
            <a:ext cx="1956746" cy="20466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34C2AC-9F32-B389-EBCC-C1192B8EF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40" y="0"/>
            <a:ext cx="1691824" cy="19649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FE6B03-F113-1010-BC9B-0A3102244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9054" y="-1"/>
            <a:ext cx="1802772" cy="20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0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49EB6-C4A3-3DE3-264C-8B7AA188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F23964-4079-A3DF-0F65-B84F57567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9" y="1261641"/>
            <a:ext cx="11736729" cy="5324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Caractéristiques socio-démographiques</a:t>
            </a:r>
          </a:p>
          <a:p>
            <a:pPr marL="0" indent="0">
              <a:buNone/>
            </a:pPr>
            <a:endParaRPr lang="fr-FR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45BED60A-E21F-DE84-62E5-FC3BD1352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16694"/>
              </p:ext>
            </p:extLst>
          </p:nvPr>
        </p:nvGraphicFramePr>
        <p:xfrm>
          <a:off x="235351" y="1956121"/>
          <a:ext cx="11736729" cy="4467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9275">
                  <a:extLst>
                    <a:ext uri="{9D8B030D-6E8A-4147-A177-3AD203B41FA5}">
                      <a16:colId xmlns:a16="http://schemas.microsoft.com/office/drawing/2014/main" val="1911045075"/>
                    </a:ext>
                  </a:extLst>
                </a:gridCol>
                <a:gridCol w="4757454">
                  <a:extLst>
                    <a:ext uri="{9D8B030D-6E8A-4147-A177-3AD203B41FA5}">
                      <a16:colId xmlns:a16="http://schemas.microsoft.com/office/drawing/2014/main" val="452308423"/>
                    </a:ext>
                  </a:extLst>
                </a:gridCol>
              </a:tblGrid>
              <a:tr h="1116957"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Paramètres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Moyenne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922812"/>
                  </a:ext>
                </a:extLst>
              </a:tr>
              <a:tr h="1116957"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Gestité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635786"/>
                  </a:ext>
                </a:extLst>
              </a:tr>
              <a:tr h="1116957"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314882"/>
                  </a:ext>
                </a:extLst>
              </a:tr>
              <a:tr h="1116957"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Age moyen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27,52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225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97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49EB6-C4A3-3DE3-264C-8B7AA188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F23964-4079-A3DF-0F65-B84F57567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9" y="1261641"/>
            <a:ext cx="11736729" cy="5324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Besoins retrouvés</a:t>
            </a:r>
          </a:p>
          <a:p>
            <a:pPr marL="0" indent="0">
              <a:buNone/>
            </a:pPr>
            <a:endParaRPr lang="fr-FR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A6C054B5-1B16-1CA7-6C1F-CA379105B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517196"/>
              </p:ext>
            </p:extLst>
          </p:nvPr>
        </p:nvGraphicFramePr>
        <p:xfrm>
          <a:off x="219919" y="1944547"/>
          <a:ext cx="11752162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6385">
                  <a:extLst>
                    <a:ext uri="{9D8B030D-6E8A-4147-A177-3AD203B41FA5}">
                      <a16:colId xmlns:a16="http://schemas.microsoft.com/office/drawing/2014/main" val="2415199728"/>
                    </a:ext>
                  </a:extLst>
                </a:gridCol>
                <a:gridCol w="4795777">
                  <a:extLst>
                    <a:ext uri="{9D8B030D-6E8A-4147-A177-3AD203B41FA5}">
                      <a16:colId xmlns:a16="http://schemas.microsoft.com/office/drawing/2014/main" val="2874120278"/>
                    </a:ext>
                  </a:extLst>
                </a:gridCol>
              </a:tblGrid>
              <a:tr h="489995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Besoins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Pourcentage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443026"/>
                  </a:ext>
                </a:extLst>
              </a:tr>
              <a:tr h="489995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Dyspareunies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71303"/>
                  </a:ext>
                </a:extLst>
              </a:tr>
              <a:tr h="489995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Douleurs périnéales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990345"/>
                  </a:ext>
                </a:extLst>
              </a:tr>
              <a:tr h="489995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Leucorrhées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723129"/>
                  </a:ext>
                </a:extLst>
              </a:tr>
              <a:tr h="489995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Béance vulvo-vaginale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415501"/>
                  </a:ext>
                </a:extLst>
              </a:tr>
              <a:tr h="489995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Incontinence urinaire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563846"/>
                  </a:ext>
                </a:extLst>
              </a:tr>
              <a:tr h="489995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Kyste clitoridien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29287"/>
                  </a:ext>
                </a:extLst>
              </a:tr>
              <a:tr h="489995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Reconstitution de l’hymen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139521"/>
                  </a:ext>
                </a:extLst>
              </a:tr>
              <a:tr h="489995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432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659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49EB6-C4A3-3DE3-264C-8B7AA188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F23964-4079-A3DF-0F65-B84F57567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9" y="1261641"/>
            <a:ext cx="11736729" cy="5324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Résultats examen gynécologique</a:t>
            </a:r>
          </a:p>
          <a:p>
            <a:pPr marL="0" indent="0">
              <a:buNone/>
            </a:pPr>
            <a:endParaRPr lang="fr-FR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A6C054B5-1B16-1CA7-6C1F-CA379105B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344249"/>
              </p:ext>
            </p:extLst>
          </p:nvPr>
        </p:nvGraphicFramePr>
        <p:xfrm>
          <a:off x="219919" y="1944545"/>
          <a:ext cx="11752162" cy="4201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0977">
                  <a:extLst>
                    <a:ext uri="{9D8B030D-6E8A-4147-A177-3AD203B41FA5}">
                      <a16:colId xmlns:a16="http://schemas.microsoft.com/office/drawing/2014/main" val="2415199728"/>
                    </a:ext>
                  </a:extLst>
                </a:gridCol>
                <a:gridCol w="7261185">
                  <a:extLst>
                    <a:ext uri="{9D8B030D-6E8A-4147-A177-3AD203B41FA5}">
                      <a16:colId xmlns:a16="http://schemas.microsoft.com/office/drawing/2014/main" val="2874120278"/>
                    </a:ext>
                  </a:extLst>
                </a:gridCol>
              </a:tblGrid>
              <a:tr h="840322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Examen gynécologique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Résultats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443026"/>
                  </a:ext>
                </a:extLst>
              </a:tr>
              <a:tr h="840322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Taille grandes lèvres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2,15 cm (moyenne)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71303"/>
                  </a:ext>
                </a:extLst>
              </a:tr>
              <a:tr h="840322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Petites lèvres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990345"/>
                  </a:ext>
                </a:extLst>
              </a:tr>
              <a:tr h="840322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Clitoris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723129"/>
                  </a:ext>
                </a:extLst>
              </a:tr>
              <a:tr h="840322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Hymen intact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12,5%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415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53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49EB6-C4A3-3DE3-264C-8B7AA188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F23964-4079-A3DF-0F65-B84F57567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9" y="1261641"/>
            <a:ext cx="11736729" cy="5324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Résultats examen gynécologique</a:t>
            </a:r>
          </a:p>
          <a:p>
            <a:pPr marL="0" indent="0">
              <a:buNone/>
            </a:pPr>
            <a:endParaRPr lang="fr-FR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A6C054B5-1B16-1CA7-6C1F-CA379105B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295819"/>
              </p:ext>
            </p:extLst>
          </p:nvPr>
        </p:nvGraphicFramePr>
        <p:xfrm>
          <a:off x="219919" y="1944544"/>
          <a:ext cx="11752162" cy="4375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0977">
                  <a:extLst>
                    <a:ext uri="{9D8B030D-6E8A-4147-A177-3AD203B41FA5}">
                      <a16:colId xmlns:a16="http://schemas.microsoft.com/office/drawing/2014/main" val="2415199728"/>
                    </a:ext>
                  </a:extLst>
                </a:gridCol>
                <a:gridCol w="7261185">
                  <a:extLst>
                    <a:ext uri="{9D8B030D-6E8A-4147-A177-3AD203B41FA5}">
                      <a16:colId xmlns:a16="http://schemas.microsoft.com/office/drawing/2014/main" val="2874120278"/>
                    </a:ext>
                  </a:extLst>
                </a:gridCol>
              </a:tblGrid>
              <a:tr h="106081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Examen gynécologique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Résultats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443026"/>
                  </a:ext>
                </a:extLst>
              </a:tr>
              <a:tr h="1192803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Mutilations génitales féminines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71303"/>
                  </a:ext>
                </a:extLst>
              </a:tr>
              <a:tr h="106081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Périnée cicatriciel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990345"/>
                  </a:ext>
                </a:extLst>
              </a:tr>
              <a:tr h="106081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</a:t>
                      </a:r>
                      <a:r>
                        <a:rPr lang="fr-FR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ano</a:t>
                      </a:r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-vulvaire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1,40 cm (moyenne)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723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51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49EB6-C4A3-3DE3-264C-8B7AA188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F23964-4079-A3DF-0F65-B84F57567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9" y="1261641"/>
            <a:ext cx="11736729" cy="5324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Résultats examen gynécologique</a:t>
            </a:r>
          </a:p>
          <a:p>
            <a:pPr marL="0" indent="0">
              <a:buNone/>
            </a:pPr>
            <a:endParaRPr lang="fr-FR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A6C054B5-1B16-1CA7-6C1F-CA379105B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801992"/>
              </p:ext>
            </p:extLst>
          </p:nvPr>
        </p:nvGraphicFramePr>
        <p:xfrm>
          <a:off x="219919" y="1944545"/>
          <a:ext cx="11752162" cy="4479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6385">
                  <a:extLst>
                    <a:ext uri="{9D8B030D-6E8A-4147-A177-3AD203B41FA5}">
                      <a16:colId xmlns:a16="http://schemas.microsoft.com/office/drawing/2014/main" val="2415199728"/>
                    </a:ext>
                  </a:extLst>
                </a:gridCol>
                <a:gridCol w="4795777">
                  <a:extLst>
                    <a:ext uri="{9D8B030D-6E8A-4147-A177-3AD203B41FA5}">
                      <a16:colId xmlns:a16="http://schemas.microsoft.com/office/drawing/2014/main" val="2874120278"/>
                    </a:ext>
                  </a:extLst>
                </a:gridCol>
              </a:tblGrid>
              <a:tr h="1197082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Examen gynécologique (toucher vaginal)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Résultats en pourcentage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443026"/>
                  </a:ext>
                </a:extLst>
              </a:tr>
              <a:tr h="656464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Vulve souple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71303"/>
                  </a:ext>
                </a:extLst>
              </a:tr>
              <a:tr h="656464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Périnée rigide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990345"/>
                  </a:ext>
                </a:extLst>
              </a:tr>
              <a:tr h="656464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Atrophie vaginale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723129"/>
                  </a:ext>
                </a:extLst>
              </a:tr>
              <a:tr h="656464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Béance vulvo-vaginale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415501"/>
                  </a:ext>
                </a:extLst>
              </a:tr>
              <a:tr h="656464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Vulve étroite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563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70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83119-D14F-2A03-D05A-85627BC44F72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</a:t>
            </a:r>
            <a:endParaRPr lang="fr-FR" sz="66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378989-0573-8FD6-3E2E-D8DCCA9E6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2" y="2461871"/>
            <a:ext cx="2627453" cy="30592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EF4B24-4D7A-ECD2-9A68-F13E560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379" y="2461871"/>
            <a:ext cx="2858948" cy="31243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7290AA-B4A6-9E9B-44FB-B39DA1335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490" y="2398436"/>
            <a:ext cx="2858948" cy="32512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C5AAC58-3102-6B77-8E22-5383CFC777C7}"/>
              </a:ext>
            </a:extLst>
          </p:cNvPr>
          <p:cNvSpPr txBox="1"/>
          <p:nvPr/>
        </p:nvSpPr>
        <p:spPr>
          <a:xfrm>
            <a:off x="0" y="1010189"/>
            <a:ext cx="6487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Résultats examen gynécologique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2986C2-12E9-0095-06E5-860685CA8D9B}"/>
              </a:ext>
            </a:extLst>
          </p:cNvPr>
          <p:cNvCxnSpPr>
            <a:cxnSpLocks/>
          </p:cNvCxnSpPr>
          <p:nvPr/>
        </p:nvCxnSpPr>
        <p:spPr>
          <a:xfrm>
            <a:off x="1855542" y="2463355"/>
            <a:ext cx="0" cy="10786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57499AA-34E5-B803-91D1-A6BE86048F3F}"/>
              </a:ext>
            </a:extLst>
          </p:cNvPr>
          <p:cNvCxnSpPr>
            <a:cxnSpLocks/>
          </p:cNvCxnSpPr>
          <p:nvPr/>
        </p:nvCxnSpPr>
        <p:spPr>
          <a:xfrm>
            <a:off x="5702327" y="2881141"/>
            <a:ext cx="0" cy="16383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A451695-68ED-ED52-4403-FCE8935DF0A6}"/>
              </a:ext>
            </a:extLst>
          </p:cNvPr>
          <p:cNvCxnSpPr>
            <a:cxnSpLocks/>
          </p:cNvCxnSpPr>
          <p:nvPr/>
        </p:nvCxnSpPr>
        <p:spPr>
          <a:xfrm>
            <a:off x="10095652" y="2491605"/>
            <a:ext cx="0" cy="21007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770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83119-D14F-2A03-D05A-85627BC44F72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</a:t>
            </a:r>
            <a:endParaRPr lang="fr-FR" sz="66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E8FB95-5E12-CA0E-138C-F58A3A179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" y="2134667"/>
            <a:ext cx="3376493" cy="37248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166D531-9C1C-FE02-55DE-CBF5014D59E4}"/>
              </a:ext>
            </a:extLst>
          </p:cNvPr>
          <p:cNvSpPr txBox="1"/>
          <p:nvPr/>
        </p:nvSpPr>
        <p:spPr>
          <a:xfrm>
            <a:off x="84412" y="998454"/>
            <a:ext cx="6487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Résultats examen gynécologique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970675-CB06-ACFF-032B-D47E89E6F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70042" y="2273881"/>
            <a:ext cx="3745224" cy="34261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4E0232-267D-2466-2458-597753445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160" y="2134667"/>
            <a:ext cx="3310363" cy="3789328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3B73C7E-C341-8ABE-17C9-B68553CD4D1E}"/>
              </a:ext>
            </a:extLst>
          </p:cNvPr>
          <p:cNvCxnSpPr>
            <a:cxnSpLocks/>
          </p:cNvCxnSpPr>
          <p:nvPr/>
        </p:nvCxnSpPr>
        <p:spPr>
          <a:xfrm>
            <a:off x="1361555" y="2607872"/>
            <a:ext cx="0" cy="21007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98C27E4-0B65-DFFC-C99D-55D17CFA1E3D}"/>
              </a:ext>
            </a:extLst>
          </p:cNvPr>
          <p:cNvCxnSpPr>
            <a:cxnSpLocks/>
          </p:cNvCxnSpPr>
          <p:nvPr/>
        </p:nvCxnSpPr>
        <p:spPr>
          <a:xfrm>
            <a:off x="9922231" y="2823334"/>
            <a:ext cx="0" cy="21007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97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83119-D14F-2A03-D05A-85627BC44F72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COMMENTAIRES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107DB8-566B-957E-83ED-67ECF2BA3E0F}"/>
              </a:ext>
            </a:extLst>
          </p:cNvPr>
          <p:cNvSpPr txBox="1"/>
          <p:nvPr/>
        </p:nvSpPr>
        <p:spPr>
          <a:xfrm>
            <a:off x="193963" y="1343817"/>
            <a:ext cx="11554691" cy="5282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 local</a:t>
            </a:r>
            <a:b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Rééducation </a:t>
            </a:r>
            <a:r>
              <a:rPr lang="fr-SN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pelvipérinéale</a:t>
            </a: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250000"/>
              </a:lnSpc>
            </a:pP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Reconstitution de la flore/microbiote </a:t>
            </a:r>
          </a:p>
          <a:p>
            <a:pPr>
              <a:lnSpc>
                <a:spcPct val="250000"/>
              </a:lnSpc>
            </a:pP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Injection d’acide hyaluronique/sous muqueuse +/- toxine botulique +/- laser /LED </a:t>
            </a:r>
          </a:p>
        </p:txBody>
      </p:sp>
    </p:spTree>
    <p:extLst>
      <p:ext uri="{BB962C8B-B14F-4D97-AF65-F5344CB8AC3E}">
        <p14:creationId xmlns:p14="http://schemas.microsoft.com/office/powerpoint/2010/main" val="3866195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83119-D14F-2A03-D05A-85627BC44F72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COMMENTAIRES</a:t>
            </a:r>
          </a:p>
        </p:txBody>
      </p:sp>
      <p:pic>
        <p:nvPicPr>
          <p:cNvPr id="2049" name="Picture 1" descr="page17image655984">
            <a:extLst>
              <a:ext uri="{FF2B5EF4-FFF2-40B4-BE49-F238E27FC236}">
                <a16:creationId xmlns:a16="http://schemas.microsoft.com/office/drawing/2014/main" id="{6A3F3FDA-F769-CD0E-B6A1-C6854D8C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18" y="1025236"/>
            <a:ext cx="4737779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7image656192">
            <a:extLst>
              <a:ext uri="{FF2B5EF4-FFF2-40B4-BE49-F238E27FC236}">
                <a16:creationId xmlns:a16="http://schemas.microsoft.com/office/drawing/2014/main" id="{2D365984-52B1-90DB-2E93-ADB06E1A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72" y="2989797"/>
            <a:ext cx="4680527" cy="390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7image662016">
            <a:extLst>
              <a:ext uri="{FF2B5EF4-FFF2-40B4-BE49-F238E27FC236}">
                <a16:creationId xmlns:a16="http://schemas.microsoft.com/office/drawing/2014/main" id="{F0A63EC6-2E0F-3A99-9A93-CB554F684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391" y="1325947"/>
            <a:ext cx="4737780" cy="476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2D81BC-A876-E9AD-D91F-C89226EB657D}"/>
              </a:ext>
            </a:extLst>
          </p:cNvPr>
          <p:cNvSpPr/>
          <p:nvPr/>
        </p:nvSpPr>
        <p:spPr>
          <a:xfrm>
            <a:off x="8506690" y="6086763"/>
            <a:ext cx="3131128" cy="771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Nymphoplastie</a:t>
            </a:r>
          </a:p>
        </p:txBody>
      </p:sp>
    </p:spTree>
    <p:extLst>
      <p:ext uri="{BB962C8B-B14F-4D97-AF65-F5344CB8AC3E}">
        <p14:creationId xmlns:p14="http://schemas.microsoft.com/office/powerpoint/2010/main" val="849486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83119-D14F-2A03-D05A-85627BC44F72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775917-CDCB-6512-05A0-3FC59431732B}"/>
              </a:ext>
            </a:extLst>
          </p:cNvPr>
          <p:cNvSpPr txBox="1"/>
          <p:nvPr/>
        </p:nvSpPr>
        <p:spPr>
          <a:xfrm>
            <a:off x="0" y="875015"/>
            <a:ext cx="11568545" cy="5982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Ecouter les femmes et aider à </a:t>
            </a:r>
            <a:r>
              <a:rPr lang="fr-SN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gerer</a:t>
            </a: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fr-SN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problémes</a:t>
            </a: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Trouble trophique et les douleurs vulvovaginales et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SN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périnéales</a:t>
            </a: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(vestibulodynie – </a:t>
            </a:r>
            <a:r>
              <a:rPr lang="fr-SN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pudendalgie</a:t>
            </a: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...)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Dysmorphie génitale (vulve grande et petite </a:t>
            </a:r>
            <a:r>
              <a:rPr lang="fr-SN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lèvre</a:t>
            </a: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Maladies / Traumatismes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Pathologie post </a:t>
            </a:r>
            <a:r>
              <a:rPr lang="fr-SN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obstétricale</a:t>
            </a: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Perte de sensations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SN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Béance</a:t>
            </a:r>
            <a:r>
              <a:rPr lang="fr-SN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vulvo-vaginale - Douleur.... </a:t>
            </a:r>
          </a:p>
        </p:txBody>
      </p:sp>
    </p:spTree>
    <p:extLst>
      <p:ext uri="{BB962C8B-B14F-4D97-AF65-F5344CB8AC3E}">
        <p14:creationId xmlns:p14="http://schemas.microsoft.com/office/powerpoint/2010/main" val="133710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0FAFE-BB28-8AE8-B7FF-678A0618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B15521-9867-CD8D-E068-F03E7D25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3" y="1240221"/>
            <a:ext cx="12086897" cy="544435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</a:t>
            </a: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echniques médicales et chirurgicales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econstitution anatomique et fonctionnelle </a:t>
            </a:r>
          </a:p>
          <a:p>
            <a:pPr marL="0" indent="0">
              <a:lnSpc>
                <a:spcPct val="150000"/>
              </a:lnSpc>
              <a:buNone/>
            </a:pPr>
            <a:endParaRPr lang="fr-FR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ubis (mont de Vénus, grandes lèvres) 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litoris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etites lèvres</a:t>
            </a:r>
          </a:p>
          <a:p>
            <a:pPr>
              <a:lnSpc>
                <a:spcPct val="150000"/>
              </a:lnSpc>
            </a:pP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Hymen et périnée postérieur</a:t>
            </a:r>
            <a:r>
              <a:rPr lang="fr-SN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96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0FAFE-BB28-8AE8-B7FF-678A0618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B15521-9867-CD8D-E068-F03E7D25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343818"/>
            <a:ext cx="12097407" cy="497878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</a:t>
            </a: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epuis 20 ans dans les pays industrialisés 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ulture image principalement « normalité »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mage  corps  femme véhiculée par les médias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fr-F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ysmorphophobie</a:t>
            </a:r>
            <a:r>
              <a:rPr lang="fr-SN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SN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génito</a:t>
            </a:r>
            <a:r>
              <a:rPr lang="fr-SN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---sexuelle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S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Afrique et pays en développement: dérives, charlatans…..</a:t>
            </a:r>
            <a:endParaRPr lang="fr-S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fr-S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Périnée est le miroir de la femme »</a:t>
            </a:r>
            <a:endParaRPr lang="fr-FR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5" name="Picture 1" descr="page7image698320">
            <a:extLst>
              <a:ext uri="{FF2B5EF4-FFF2-40B4-BE49-F238E27FC236}">
                <a16:creationId xmlns:a16="http://schemas.microsoft.com/office/drawing/2014/main" id="{1EF1BC6C-11F7-0B42-81BF-631110F4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386" y="1270575"/>
            <a:ext cx="3107614" cy="558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012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AEFE1-2DCE-ECC8-F30C-6D14F3948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17" y="260816"/>
            <a:ext cx="10487892" cy="62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1F2D9DE-2312-DB93-0B9A-B62D197E7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55" y="187477"/>
            <a:ext cx="10164033" cy="63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56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0FAFE-BB28-8AE8-B7FF-678A0618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21" y="18255"/>
            <a:ext cx="12118428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B15521-9867-CD8D-E068-F03E7D25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77158"/>
            <a:ext cx="12118427" cy="551793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b="1" kern="1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Général</a:t>
            </a:r>
          </a:p>
          <a:p>
            <a:pPr>
              <a:lnSpc>
                <a:spcPct val="150000"/>
              </a:lnSpc>
            </a:pPr>
            <a:r>
              <a:rPr lang="fr-FR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Décrire besoins de prise en charge médicale ou chirurgicale troubles périnéaux de la femme </a:t>
            </a:r>
          </a:p>
          <a:p>
            <a:pPr marL="0" indent="0">
              <a:lnSpc>
                <a:spcPct val="150000"/>
              </a:lnSpc>
              <a:buNone/>
            </a:pPr>
            <a:endParaRPr lang="fr-FR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b="1" kern="1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Spécifiques</a:t>
            </a:r>
            <a:endParaRPr lang="fr-SN" b="1" kern="100" dirty="0">
              <a:solidFill>
                <a:srgbClr val="7030A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Décrire aspects épidémiologiques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Identifier les principaux symptômes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Reconnaitre les principaux tableaux cliniques</a:t>
            </a:r>
          </a:p>
        </p:txBody>
      </p:sp>
    </p:spTree>
    <p:extLst>
      <p:ext uri="{BB962C8B-B14F-4D97-AF65-F5344CB8AC3E}">
        <p14:creationId xmlns:p14="http://schemas.microsoft.com/office/powerpoint/2010/main" val="1594341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0FAFE-BB28-8AE8-B7FF-678A0618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21" y="18255"/>
            <a:ext cx="12118428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MATERIELS ET METHODES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B15521-9867-CD8D-E068-F03E7D25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77158"/>
            <a:ext cx="12118427" cy="551793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b="1" kern="1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Type étude et période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Etude prospective, descriptive et analytique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02 Novembre au 30 Avril 2023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b="1" kern="1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 d’étude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Clientes reçues en consultation de gynécologie</a:t>
            </a:r>
          </a:p>
          <a:p>
            <a:pPr>
              <a:lnSpc>
                <a:spcPct val="150000"/>
              </a:lnSpc>
            </a:pPr>
            <a:r>
              <a:rPr lang="fr-FR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Critères d’inclusion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Clientes en période gynécologique</a:t>
            </a:r>
            <a:endParaRPr lang="fr-SN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5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0FAFE-BB28-8AE8-B7FF-678A0618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21" y="18255"/>
            <a:ext cx="12118428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MATERIELS ET METHODES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B15521-9867-CD8D-E068-F03E7D25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77158"/>
            <a:ext cx="12118427" cy="55179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b="1" kern="1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 d’étude</a:t>
            </a:r>
          </a:p>
          <a:p>
            <a:pPr>
              <a:lnSpc>
                <a:spcPct val="150000"/>
              </a:lnSpc>
            </a:pPr>
            <a:r>
              <a:rPr lang="fr-FR" b="1" kern="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Critères de non inclusion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kern="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Femmes enceintes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kern="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Femmes présentant des cancers gynécologiques et mammaires</a:t>
            </a:r>
          </a:p>
          <a:p>
            <a:pPr>
              <a:lnSpc>
                <a:spcPct val="150000"/>
              </a:lnSpc>
            </a:pPr>
            <a:r>
              <a:rPr lang="fr-FR" b="1" kern="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Collecte des données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kern="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Fiche de collecte avec aspects socio-démographiques, </a:t>
            </a:r>
            <a:r>
              <a:rPr lang="fr-FR" kern="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antécedents</a:t>
            </a:r>
            <a:r>
              <a:rPr lang="fr-FR" kern="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résultats examen gynécologique </a:t>
            </a:r>
          </a:p>
        </p:txBody>
      </p:sp>
    </p:spTree>
    <p:extLst>
      <p:ext uri="{BB962C8B-B14F-4D97-AF65-F5344CB8AC3E}">
        <p14:creationId xmlns:p14="http://schemas.microsoft.com/office/powerpoint/2010/main" val="1835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0FAFE-BB28-8AE8-B7FF-678A0618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21" y="18255"/>
            <a:ext cx="12118428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MATERIELS ET METHODES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B15521-9867-CD8D-E068-F03E7D25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77158"/>
            <a:ext cx="12118427" cy="55179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b="1" kern="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Analyse des données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Logiciel Epi-info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Etude descriptive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Etude analytique</a:t>
            </a:r>
          </a:p>
        </p:txBody>
      </p:sp>
    </p:spTree>
    <p:extLst>
      <p:ext uri="{BB962C8B-B14F-4D97-AF65-F5344CB8AC3E}">
        <p14:creationId xmlns:p14="http://schemas.microsoft.com/office/powerpoint/2010/main" val="34002454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4249</TotalTime>
  <Words>426</Words>
  <Application>Microsoft Macintosh PowerPoint</Application>
  <PresentationFormat>Grand écran</PresentationFormat>
  <Paragraphs>130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Times New Roman</vt:lpstr>
      <vt:lpstr>Thème Office</vt:lpstr>
      <vt:lpstr>    EVALUATION DES BESOINS EN MEDECINE ET CHIRURGIE PELVI-PERINEALE AU CENTRE DE SANTE NABIL CHOUCAIR, DAKAR, SENEGAL </vt:lpstr>
      <vt:lpstr>INTRODUCTION</vt:lpstr>
      <vt:lpstr>INTRODUCTION</vt:lpstr>
      <vt:lpstr>Présentation PowerPoint</vt:lpstr>
      <vt:lpstr>Présentation PowerPoint</vt:lpstr>
      <vt:lpstr>OBJECTIFS</vt:lpstr>
      <vt:lpstr>MATERIELS ET METHODES</vt:lpstr>
      <vt:lpstr>MATERIELS ET METHODES</vt:lpstr>
      <vt:lpstr>MATERIELS ET METHODES</vt:lpstr>
      <vt:lpstr>RESULTATS</vt:lpstr>
      <vt:lpstr>RESULTATS</vt:lpstr>
      <vt:lpstr>RESULTATS</vt:lpstr>
      <vt:lpstr>RESULTATS</vt:lpstr>
      <vt:lpstr>RESULTATS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EVALUATION DES BESOINS EN MEDECINE ET CHIRURGIE PELVI-PERINEALE AU CENTRE DE SANTE NABIL CHOUCAIR, DAKAR, SENEGAL </dc:title>
  <dc:creator>Microsoft Office User</dc:creator>
  <cp:lastModifiedBy>Microsoft Office User</cp:lastModifiedBy>
  <cp:revision>4</cp:revision>
  <dcterms:created xsi:type="dcterms:W3CDTF">2023-05-12T10:54:30Z</dcterms:created>
  <dcterms:modified xsi:type="dcterms:W3CDTF">2023-05-25T20:34:41Z</dcterms:modified>
</cp:coreProperties>
</file>